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3" r:id="rId2"/>
    <p:sldId id="257" r:id="rId3"/>
    <p:sldId id="264" r:id="rId4"/>
    <p:sldId id="265" r:id="rId5"/>
    <p:sldId id="269" r:id="rId6"/>
    <p:sldId id="266" r:id="rId7"/>
    <p:sldId id="267" r:id="rId8"/>
    <p:sldId id="270" r:id="rId9"/>
    <p:sldId id="268" r:id="rId10"/>
    <p:sldId id="260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58"/>
    <a:srgbClr val="F094D6"/>
    <a:srgbClr val="C00000"/>
    <a:srgbClr val="FFC000"/>
    <a:srgbClr val="92D05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8" autoAdjust="0"/>
    <p:restoredTop sz="94660"/>
  </p:normalViewPr>
  <p:slideViewPr>
    <p:cSldViewPr snapToGrid="0">
      <p:cViewPr>
        <p:scale>
          <a:sx n="125" d="100"/>
          <a:sy n="125" d="100"/>
        </p:scale>
        <p:origin x="-1266" y="17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avi>
</file>

<file path=ppt/media/media2.avi>
</file>

<file path=ppt/media/media3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178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867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52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383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8001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395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3098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506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828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590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367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7C4DC-B06F-44BD-A656-6E65CDCCD097}" type="datetimeFigureOut">
              <a:rPr lang="ko-KR" altLang="en-US" smtClean="0"/>
              <a:t>2021-12-26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A06C4-63AE-48A5-B19C-CA970FFDD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502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3.avi"/><Relationship Id="rId7" Type="http://schemas.openxmlformats.org/officeDocument/2006/relationships/image" Target="../media/image12.png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3.avi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1668090" y="3687733"/>
            <a:ext cx="532430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2693346" y="2781208"/>
            <a:ext cx="36728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LED </a:t>
            </a:r>
            <a:r>
              <a:rPr lang="ko-KR" altLang="en-US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신호등 보</a:t>
            </a:r>
            <a:r>
              <a:rPr lang="ko-KR" altLang="en-US" sz="3200" b="1" dirty="0">
                <a:solidFill>
                  <a:schemeClr val="accent3">
                    <a:lumMod val="50000"/>
                  </a:schemeClr>
                </a:solidFill>
                <a:latin typeface="+mj-ea"/>
              </a:rPr>
              <a:t>고</a:t>
            </a:r>
            <a:r>
              <a:rPr lang="ko-KR" altLang="en-US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서</a:t>
            </a:r>
            <a:endParaRPr lang="ko-KR" altLang="en-US" sz="3200" b="1" dirty="0">
              <a:solidFill>
                <a:schemeClr val="accent3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11" name="원형 10"/>
          <p:cNvSpPr/>
          <p:nvPr/>
        </p:nvSpPr>
        <p:spPr>
          <a:xfrm>
            <a:off x="1287436" y="2394065"/>
            <a:ext cx="2587337" cy="2587337"/>
          </a:xfrm>
          <a:prstGeom prst="pi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321" y="1974723"/>
            <a:ext cx="865837" cy="1612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297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1820490" y="3687734"/>
            <a:ext cx="532430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2446020" y="3242873"/>
            <a:ext cx="46987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교수님 한 학기 동안 감사했습니다</a:t>
            </a:r>
            <a:r>
              <a:rPr lang="en-US" altLang="ko-KR" sz="16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.</a:t>
            </a:r>
            <a:endParaRPr lang="ko-KR" altLang="en-US" sz="1600" b="1" dirty="0">
              <a:solidFill>
                <a:schemeClr val="accent3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11" name="원형 10"/>
          <p:cNvSpPr/>
          <p:nvPr/>
        </p:nvSpPr>
        <p:spPr>
          <a:xfrm>
            <a:off x="1714156" y="3123088"/>
            <a:ext cx="1129291" cy="1129291"/>
          </a:xfrm>
          <a:prstGeom prst="pi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572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606831" y="2432511"/>
            <a:ext cx="793034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606831" y="1597665"/>
            <a:ext cx="4993675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50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LED </a:t>
            </a:r>
            <a:r>
              <a:rPr lang="ko-KR" altLang="en-US" sz="50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신호등 목</a:t>
            </a:r>
            <a:r>
              <a:rPr lang="ko-KR" altLang="en-US" sz="5000" b="1" dirty="0">
                <a:solidFill>
                  <a:schemeClr val="accent3">
                    <a:lumMod val="50000"/>
                  </a:schemeClr>
                </a:solidFill>
                <a:latin typeface="+mj-ea"/>
              </a:rPr>
              <a:t>차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2860622" y="2925151"/>
            <a:ext cx="3242999" cy="616072"/>
            <a:chOff x="2758790" y="2925151"/>
            <a:chExt cx="3242999" cy="616072"/>
          </a:xfrm>
        </p:grpSpPr>
        <p:grpSp>
          <p:nvGrpSpPr>
            <p:cNvPr id="7" name="그룹 6"/>
            <p:cNvGrpSpPr/>
            <p:nvPr/>
          </p:nvGrpSpPr>
          <p:grpSpPr>
            <a:xfrm>
              <a:off x="2758790" y="3164751"/>
              <a:ext cx="3242999" cy="376472"/>
              <a:chOff x="2758790" y="3164751"/>
              <a:chExt cx="3242999" cy="376472"/>
            </a:xfrm>
          </p:grpSpPr>
          <p:sp>
            <p:nvSpPr>
              <p:cNvPr id="11" name="원형 10"/>
              <p:cNvSpPr/>
              <p:nvPr/>
            </p:nvSpPr>
            <p:spPr>
              <a:xfrm>
                <a:off x="2758790" y="3164751"/>
                <a:ext cx="376472" cy="376472"/>
              </a:xfrm>
              <a:prstGeom prst="pi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35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4" name="직선 연결선 13"/>
              <p:cNvCxnSpPr/>
              <p:nvPr/>
            </p:nvCxnSpPr>
            <p:spPr>
              <a:xfrm>
                <a:off x="2938713" y="3361300"/>
                <a:ext cx="30630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3135262" y="2925151"/>
              <a:ext cx="1160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작품 소개</a:t>
              </a:r>
              <a:endParaRPr lang="ko-KR" altLang="en-US" b="1" dirty="0"/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2860622" y="3742266"/>
            <a:ext cx="3417689" cy="616072"/>
            <a:chOff x="2758790" y="2925151"/>
            <a:chExt cx="3417689" cy="616072"/>
          </a:xfrm>
        </p:grpSpPr>
        <p:grpSp>
          <p:nvGrpSpPr>
            <p:cNvPr id="22" name="그룹 21"/>
            <p:cNvGrpSpPr/>
            <p:nvPr/>
          </p:nvGrpSpPr>
          <p:grpSpPr>
            <a:xfrm>
              <a:off x="2758790" y="3164751"/>
              <a:ext cx="3242999" cy="376472"/>
              <a:chOff x="2758790" y="3164751"/>
              <a:chExt cx="3242999" cy="376472"/>
            </a:xfrm>
          </p:grpSpPr>
          <p:sp>
            <p:nvSpPr>
              <p:cNvPr id="24" name="원형 23"/>
              <p:cNvSpPr/>
              <p:nvPr/>
            </p:nvSpPr>
            <p:spPr>
              <a:xfrm>
                <a:off x="2758790" y="3164751"/>
                <a:ext cx="376472" cy="376472"/>
              </a:xfrm>
              <a:prstGeom prst="pi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35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5" name="직선 연결선 24"/>
              <p:cNvCxnSpPr/>
              <p:nvPr/>
            </p:nvCxnSpPr>
            <p:spPr>
              <a:xfrm>
                <a:off x="2938713" y="3361300"/>
                <a:ext cx="30630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/>
            <p:cNvSpPr txBox="1"/>
            <p:nvPr/>
          </p:nvSpPr>
          <p:spPr>
            <a:xfrm>
              <a:off x="3135262" y="2925151"/>
              <a:ext cx="30412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작품 구현 및 개발 실패사항 </a:t>
              </a:r>
              <a:endParaRPr lang="ko-KR" altLang="en-US" b="1" dirty="0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2860622" y="4559381"/>
            <a:ext cx="3242999" cy="616072"/>
            <a:chOff x="2758790" y="2925151"/>
            <a:chExt cx="3242999" cy="616072"/>
          </a:xfrm>
        </p:grpSpPr>
        <p:grpSp>
          <p:nvGrpSpPr>
            <p:cNvPr id="27" name="그룹 26"/>
            <p:cNvGrpSpPr/>
            <p:nvPr/>
          </p:nvGrpSpPr>
          <p:grpSpPr>
            <a:xfrm>
              <a:off x="2758790" y="3164751"/>
              <a:ext cx="3242999" cy="376472"/>
              <a:chOff x="2758790" y="3164751"/>
              <a:chExt cx="3242999" cy="376472"/>
            </a:xfrm>
          </p:grpSpPr>
          <p:sp>
            <p:nvSpPr>
              <p:cNvPr id="29" name="원형 28"/>
              <p:cNvSpPr/>
              <p:nvPr/>
            </p:nvSpPr>
            <p:spPr>
              <a:xfrm>
                <a:off x="2758790" y="3164751"/>
                <a:ext cx="376472" cy="376472"/>
              </a:xfrm>
              <a:prstGeom prst="pi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35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0" name="직선 연결선 29"/>
              <p:cNvCxnSpPr/>
              <p:nvPr/>
            </p:nvCxnSpPr>
            <p:spPr>
              <a:xfrm>
                <a:off x="2938713" y="3361300"/>
                <a:ext cx="30630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TextBox 27"/>
            <p:cNvSpPr txBox="1"/>
            <p:nvPr/>
          </p:nvSpPr>
          <p:spPr>
            <a:xfrm>
              <a:off x="3135262" y="2925151"/>
              <a:ext cx="2137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구현사진 및 동영상</a:t>
              </a:r>
              <a:endParaRPr lang="ko-KR" altLang="en-US" b="1" dirty="0"/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2860622" y="5376497"/>
            <a:ext cx="3242999" cy="616072"/>
            <a:chOff x="2758790" y="2925151"/>
            <a:chExt cx="3242999" cy="616072"/>
          </a:xfrm>
        </p:grpSpPr>
        <p:grpSp>
          <p:nvGrpSpPr>
            <p:cNvPr id="32" name="그룹 31"/>
            <p:cNvGrpSpPr/>
            <p:nvPr/>
          </p:nvGrpSpPr>
          <p:grpSpPr>
            <a:xfrm>
              <a:off x="2758790" y="3164751"/>
              <a:ext cx="3242999" cy="376472"/>
              <a:chOff x="2758790" y="3164751"/>
              <a:chExt cx="3242999" cy="376472"/>
            </a:xfrm>
          </p:grpSpPr>
          <p:sp>
            <p:nvSpPr>
              <p:cNvPr id="34" name="원형 33"/>
              <p:cNvSpPr/>
              <p:nvPr/>
            </p:nvSpPr>
            <p:spPr>
              <a:xfrm>
                <a:off x="2758790" y="3164751"/>
                <a:ext cx="376472" cy="376472"/>
              </a:xfrm>
              <a:prstGeom prst="pi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35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5" name="직선 연결선 34"/>
              <p:cNvCxnSpPr/>
              <p:nvPr/>
            </p:nvCxnSpPr>
            <p:spPr>
              <a:xfrm>
                <a:off x="2938713" y="3361300"/>
                <a:ext cx="3063076" cy="0"/>
              </a:xfrm>
              <a:prstGeom prst="line">
                <a:avLst/>
              </a:prstGeom>
              <a:ln w="19050"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/>
            <p:cNvSpPr txBox="1"/>
            <p:nvPr/>
          </p:nvSpPr>
          <p:spPr>
            <a:xfrm>
              <a:off x="3135262" y="2925151"/>
              <a:ext cx="2137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/>
                <a:t>기대효과 및 마무리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22880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606831" y="2432511"/>
            <a:ext cx="793034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606831" y="1847735"/>
            <a:ext cx="40831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LED </a:t>
            </a:r>
            <a:r>
              <a:rPr lang="ko-KR" altLang="en-US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신호등 작품소개</a:t>
            </a:r>
            <a:endParaRPr lang="ko-KR" altLang="en-US" sz="3200" b="1" dirty="0">
              <a:solidFill>
                <a:schemeClr val="accent3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32760" y="2559981"/>
            <a:ext cx="467106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신호등처럼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3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가 순서대로 점등되며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, 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색에 맞게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FND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에 색깔이 변하기 까지의 남은 시간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, 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색에 맞게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LCD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내용이 출력된다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  <a:p>
            <a:endParaRPr lang="en-US" altLang="ko-KR" sz="1100" dirty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부분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) </a:t>
            </a: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신호등처럼 초록색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LED[5,6,7]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점등 ▶ 일정 시간 후 주황색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LED[2,3,4]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점등 ▶ 일정 시간 후 붉은색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LED[0,1]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점등 </a:t>
            </a:r>
            <a:endParaRPr lang="en-US" altLang="ko-KR" sz="1100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[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각 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 점등 시 다른 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는 동작하지 않는다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.]</a:t>
            </a: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예를 들어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초록색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점등 중이면 붉은색과 주황색은 불이 꺼져있다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  </a:t>
            </a:r>
            <a:endParaRPr lang="en-US" altLang="ko-KR" sz="1100" dirty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FND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부분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)</a:t>
            </a: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별로 점등의 남은 시간이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FND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에 표시되도록 한다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. </a:t>
            </a: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초록색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12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초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/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주황색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3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초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/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붉은색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10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초로 총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25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초를 원칙으로 하며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,</a:t>
            </a: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가능하다면 초록색 일 때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12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▶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11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▶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10 …  1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이후 주황색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3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▶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2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▶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1 </a:t>
            </a:r>
          </a:p>
          <a:p>
            <a:endParaRPr lang="ko-KR" altLang="en-US" sz="1100" dirty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LCD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부분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)</a:t>
            </a: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초록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불이 들어와 있을 때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“GO”</a:t>
            </a:r>
            <a:endParaRPr lang="en-US" altLang="ko-KR" sz="1100" dirty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주황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불일 때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“READY TO STOP”</a:t>
            </a:r>
            <a:endParaRPr lang="en-US" altLang="ko-KR" sz="1100" dirty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붉은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불일 때 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“STOP” 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가 출력된다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  <a:p>
            <a:endParaRPr lang="en-US" altLang="ko-KR" sz="1100" dirty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인터럽트 부분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)</a:t>
            </a:r>
          </a:p>
          <a:p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PE4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스위치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[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버튼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]</a:t>
            </a:r>
            <a:r>
              <a:rPr lang="ko-KR" altLang="en-US" sz="1100" dirty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ko-KR" altLang="en-US" sz="1100" dirty="0" smtClean="0">
                <a:latin typeface="나눔스퀘어_ac Bold" pitchFamily="50" charset="-127"/>
                <a:ea typeface="나눔스퀘어_ac Bold" pitchFamily="50" charset="-127"/>
              </a:rPr>
              <a:t>인터럽트를 이용하여 버튼을 누르면 동작이 처음부터 다시 작동한다</a:t>
            </a:r>
            <a:r>
              <a:rPr lang="en-US" altLang="ko-KR" sz="1100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</p:txBody>
      </p:sp>
      <p:sp>
        <p:nvSpPr>
          <p:cNvPr id="10" name="갈매기형 수장 9"/>
          <p:cNvSpPr/>
          <p:nvPr/>
        </p:nvSpPr>
        <p:spPr>
          <a:xfrm>
            <a:off x="606831" y="2882230"/>
            <a:ext cx="2052000" cy="720000"/>
          </a:xfrm>
          <a:prstGeom prst="chevron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26101" y="3086100"/>
            <a:ext cx="1013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개발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37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606831" y="2432511"/>
            <a:ext cx="793034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606831" y="1847735"/>
            <a:ext cx="40831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LED </a:t>
            </a:r>
            <a:r>
              <a:rPr lang="ko-KR" altLang="en-US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신호등 작품구현</a:t>
            </a:r>
            <a:endParaRPr lang="ko-KR" altLang="en-US" sz="3200" b="1" dirty="0">
              <a:solidFill>
                <a:schemeClr val="accent3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10" name="갈매기형 수장 9"/>
          <p:cNvSpPr/>
          <p:nvPr/>
        </p:nvSpPr>
        <p:spPr>
          <a:xfrm>
            <a:off x="606831" y="2882230"/>
            <a:ext cx="2052000" cy="720000"/>
          </a:xfrm>
          <a:prstGeom prst="chevron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36320" y="30861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mtClean="0">
                <a:solidFill>
                  <a:schemeClr val="bg1"/>
                </a:solidFill>
              </a:rPr>
              <a:t>구현상황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="" xmlns:a16="http://schemas.microsoft.com/office/drawing/2014/main" id="{A8D7946A-AD76-4573-B47A-921C08E4D9C7}"/>
              </a:ext>
            </a:extLst>
          </p:cNvPr>
          <p:cNvGrpSpPr/>
          <p:nvPr/>
        </p:nvGrpSpPr>
        <p:grpSpPr>
          <a:xfrm>
            <a:off x="606831" y="3821351"/>
            <a:ext cx="3669114" cy="2701377"/>
            <a:chOff x="1679204" y="2444888"/>
            <a:chExt cx="5535783" cy="2985198"/>
          </a:xfrm>
        </p:grpSpPr>
        <p:sp>
          <p:nvSpPr>
            <p:cNvPr id="11" name="모서리가 둥근 직사각형 39">
              <a:extLst>
                <a:ext uri="{FF2B5EF4-FFF2-40B4-BE49-F238E27FC236}">
                  <a16:creationId xmlns="" xmlns:a16="http://schemas.microsoft.com/office/drawing/2014/main" id="{B9513C71-9BE2-4513-B9F8-654C3A987DB8}"/>
                </a:ext>
              </a:extLst>
            </p:cNvPr>
            <p:cNvSpPr/>
            <p:nvPr/>
          </p:nvSpPr>
          <p:spPr>
            <a:xfrm>
              <a:off x="1679204" y="5033991"/>
              <a:ext cx="5381238" cy="396095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="" xmlns:a16="http://schemas.microsoft.com/office/drawing/2014/main" id="{D54FE7B2-4846-4472-B3F0-E5DA56314E03}"/>
                </a:ext>
              </a:extLst>
            </p:cNvPr>
            <p:cNvGrpSpPr/>
            <p:nvPr/>
          </p:nvGrpSpPr>
          <p:grpSpPr>
            <a:xfrm>
              <a:off x="1679204" y="5033991"/>
              <a:ext cx="3752097" cy="396095"/>
              <a:chOff x="1061545" y="3608990"/>
              <a:chExt cx="5637894" cy="735724"/>
            </a:xfrm>
            <a:solidFill>
              <a:schemeClr val="accent1"/>
            </a:solidFill>
          </p:grpSpPr>
          <p:sp>
            <p:nvSpPr>
              <p:cNvPr id="27" name="모서리가 둥근 직사각형 61">
                <a:extLst>
                  <a:ext uri="{FF2B5EF4-FFF2-40B4-BE49-F238E27FC236}">
                    <a16:creationId xmlns="" xmlns:a16="http://schemas.microsoft.com/office/drawing/2014/main" id="{659EA8B2-B784-4146-91FB-1615DFE68A93}"/>
                  </a:ext>
                </a:extLst>
              </p:cNvPr>
              <p:cNvSpPr/>
              <p:nvPr/>
            </p:nvSpPr>
            <p:spPr>
              <a:xfrm>
                <a:off x="1061545" y="3608990"/>
                <a:ext cx="1789458" cy="735724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="" xmlns:a16="http://schemas.microsoft.com/office/drawing/2014/main" id="{5CE04739-88CF-455D-9A9F-A871CF8ED8FB}"/>
                  </a:ext>
                </a:extLst>
              </p:cNvPr>
              <p:cNvSpPr/>
              <p:nvPr/>
            </p:nvSpPr>
            <p:spPr>
              <a:xfrm>
                <a:off x="1434581" y="3608990"/>
                <a:ext cx="5264858" cy="73572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모서리가 둥근 직사각형 44">
              <a:extLst>
                <a:ext uri="{FF2B5EF4-FFF2-40B4-BE49-F238E27FC236}">
                  <a16:creationId xmlns="" xmlns:a16="http://schemas.microsoft.com/office/drawing/2014/main" id="{43BF4B44-822D-4BDD-B056-A6ECA594054D}"/>
                </a:ext>
              </a:extLst>
            </p:cNvPr>
            <p:cNvSpPr/>
            <p:nvPr/>
          </p:nvSpPr>
          <p:spPr>
            <a:xfrm>
              <a:off x="1679204" y="2958295"/>
              <a:ext cx="5381238" cy="396095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="" xmlns:a16="http://schemas.microsoft.com/office/drawing/2014/main" id="{6C7B0668-E541-4968-9B17-96979010EBA5}"/>
                </a:ext>
              </a:extLst>
            </p:cNvPr>
            <p:cNvGrpSpPr/>
            <p:nvPr/>
          </p:nvGrpSpPr>
          <p:grpSpPr>
            <a:xfrm>
              <a:off x="1679204" y="2958295"/>
              <a:ext cx="5381239" cy="396095"/>
              <a:chOff x="1061545" y="3608990"/>
              <a:chExt cx="8085840" cy="735724"/>
            </a:xfrm>
            <a:solidFill>
              <a:schemeClr val="accent1"/>
            </a:solidFill>
          </p:grpSpPr>
          <p:sp>
            <p:nvSpPr>
              <p:cNvPr id="25" name="모서리가 둥근 직사각형 58">
                <a:extLst>
                  <a:ext uri="{FF2B5EF4-FFF2-40B4-BE49-F238E27FC236}">
                    <a16:creationId xmlns="" xmlns:a16="http://schemas.microsoft.com/office/drawing/2014/main" id="{0E0AE2A0-C90A-4C29-A7DE-5C6D1F5DACA8}"/>
                  </a:ext>
                </a:extLst>
              </p:cNvPr>
              <p:cNvSpPr/>
              <p:nvPr/>
            </p:nvSpPr>
            <p:spPr>
              <a:xfrm>
                <a:off x="1061545" y="3608990"/>
                <a:ext cx="8085840" cy="735724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="" xmlns:a16="http://schemas.microsoft.com/office/drawing/2014/main" id="{525D7AF2-44D1-44FF-A0C7-2F4D9563B991}"/>
                  </a:ext>
                </a:extLst>
              </p:cNvPr>
              <p:cNvSpPr/>
              <p:nvPr/>
            </p:nvSpPr>
            <p:spPr>
              <a:xfrm>
                <a:off x="1524000" y="3608990"/>
                <a:ext cx="7006582" cy="73572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모서리가 둥근 직사각형 46">
              <a:extLst>
                <a:ext uri="{FF2B5EF4-FFF2-40B4-BE49-F238E27FC236}">
                  <a16:creationId xmlns="" xmlns:a16="http://schemas.microsoft.com/office/drawing/2014/main" id="{56347B5F-DF4A-47D1-8BF0-B4F0317B3945}"/>
                </a:ext>
              </a:extLst>
            </p:cNvPr>
            <p:cNvSpPr/>
            <p:nvPr/>
          </p:nvSpPr>
          <p:spPr>
            <a:xfrm>
              <a:off x="1679204" y="3996143"/>
              <a:ext cx="5381238" cy="396095"/>
            </a:xfrm>
            <a:prstGeom prst="roundRect">
              <a:avLst>
                <a:gd name="adj" fmla="val 50000"/>
              </a:avLst>
            </a:prstGeom>
            <a:pattFill prst="dkUpDiag">
              <a:fgClr>
                <a:schemeClr val="bg1">
                  <a:lumMod val="8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="" xmlns:a16="http://schemas.microsoft.com/office/drawing/2014/main" id="{D2560245-D065-4043-8CBA-3AB8CB608038}"/>
                </a:ext>
              </a:extLst>
            </p:cNvPr>
            <p:cNvGrpSpPr/>
            <p:nvPr/>
          </p:nvGrpSpPr>
          <p:grpSpPr>
            <a:xfrm>
              <a:off x="1679204" y="3996143"/>
              <a:ext cx="4970748" cy="396095"/>
              <a:chOff x="2438787" y="2279645"/>
              <a:chExt cx="6737711" cy="536896"/>
            </a:xfrm>
            <a:solidFill>
              <a:schemeClr val="accent1"/>
            </a:solidFill>
          </p:grpSpPr>
          <p:sp>
            <p:nvSpPr>
              <p:cNvPr id="23" name="모서리가 둥근 직사각형 56">
                <a:extLst>
                  <a:ext uri="{FF2B5EF4-FFF2-40B4-BE49-F238E27FC236}">
                    <a16:creationId xmlns="" xmlns:a16="http://schemas.microsoft.com/office/drawing/2014/main" id="{73DEB442-3064-4AC2-897A-0935FE67F40D}"/>
                  </a:ext>
                </a:extLst>
              </p:cNvPr>
              <p:cNvSpPr/>
              <p:nvPr/>
            </p:nvSpPr>
            <p:spPr>
              <a:xfrm>
                <a:off x="2438787" y="2279645"/>
                <a:ext cx="4455587" cy="536896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="" xmlns:a16="http://schemas.microsoft.com/office/drawing/2014/main" id="{6AD4D4FB-C3B7-4287-B8AE-4B9A686C35EA}"/>
                  </a:ext>
                </a:extLst>
              </p:cNvPr>
              <p:cNvSpPr/>
              <p:nvPr/>
            </p:nvSpPr>
            <p:spPr>
              <a:xfrm>
                <a:off x="2855961" y="2279645"/>
                <a:ext cx="6320537" cy="536896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CF638D2F-A0F0-4A1C-9A97-0016FBE319A1}"/>
                </a:ext>
              </a:extLst>
            </p:cNvPr>
            <p:cNvSpPr txBox="1"/>
            <p:nvPr/>
          </p:nvSpPr>
          <p:spPr>
            <a:xfrm>
              <a:off x="6228589" y="3452742"/>
              <a:ext cx="965481" cy="4081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9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LED</a:t>
              </a:r>
              <a:r>
                <a:rPr lang="ko-KR" altLang="en-US" sz="9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출력</a:t>
              </a:r>
              <a:endParaRPr lang="en-US" altLang="ko-KR" sz="900" b="1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algn="ctr"/>
              <a:r>
                <a:rPr lang="en-US" altLang="ko-KR" sz="9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90% </a:t>
              </a:r>
              <a:r>
                <a:rPr lang="ko-KR" altLang="en-US" sz="9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완료</a:t>
              </a:r>
              <a:endParaRPr lang="ko-KR" altLang="en-US" sz="9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="" xmlns:a16="http://schemas.microsoft.com/office/drawing/2014/main" id="{C91963BD-05FC-4A3D-BBB4-4D27A72B5995}"/>
                </a:ext>
              </a:extLst>
            </p:cNvPr>
            <p:cNvSpPr/>
            <p:nvPr/>
          </p:nvSpPr>
          <p:spPr>
            <a:xfrm flipV="1">
              <a:off x="6649952" y="3860878"/>
              <a:ext cx="122755" cy="10582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B87F0D87-1D59-4A99-8D88-47C1C3EFDC7E}"/>
                </a:ext>
              </a:extLst>
            </p:cNvPr>
            <p:cNvSpPr txBox="1"/>
            <p:nvPr/>
          </p:nvSpPr>
          <p:spPr>
            <a:xfrm>
              <a:off x="5780313" y="2444888"/>
              <a:ext cx="1434674" cy="4421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LCD</a:t>
              </a:r>
              <a:r>
                <a:rPr lang="ko-KR" altLang="en-US" sz="1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출력</a:t>
              </a:r>
              <a:endParaRPr lang="en-US" altLang="ko-KR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algn="ctr"/>
              <a:r>
                <a:rPr lang="en-US" altLang="ko-KR" sz="1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99%</a:t>
              </a:r>
              <a:r>
                <a:rPr lang="ko-KR" altLang="en-US" sz="10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이상 완료</a:t>
              </a:r>
              <a:endParaRPr lang="ko-KR" alt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="" xmlns:a16="http://schemas.microsoft.com/office/drawing/2014/main" id="{3EC9BB05-D0BE-4468-B432-3886FDBD619F}"/>
                </a:ext>
              </a:extLst>
            </p:cNvPr>
            <p:cNvSpPr/>
            <p:nvPr/>
          </p:nvSpPr>
          <p:spPr>
            <a:xfrm flipV="1">
              <a:off x="6937368" y="2852473"/>
              <a:ext cx="122755" cy="10582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5960B372-0A6B-4209-99D6-6D93C1BE2C55}"/>
                </a:ext>
              </a:extLst>
            </p:cNvPr>
            <p:cNvSpPr txBox="1"/>
            <p:nvPr/>
          </p:nvSpPr>
          <p:spPr>
            <a:xfrm>
              <a:off x="4902313" y="4519758"/>
              <a:ext cx="1180730" cy="4081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버튼 및 </a:t>
              </a:r>
              <a:r>
                <a:rPr lang="en-US" altLang="ko-KR" sz="9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FND</a:t>
              </a:r>
            </a:p>
            <a:p>
              <a:pPr algn="ctr"/>
              <a:r>
                <a:rPr lang="en-US" altLang="ko-KR" sz="9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70% </a:t>
              </a:r>
              <a:r>
                <a:rPr lang="ko-KR" altLang="en-US" sz="9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완료</a:t>
              </a:r>
              <a:endParaRPr lang="ko-KR" altLang="en-US" sz="9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="" xmlns:a16="http://schemas.microsoft.com/office/drawing/2014/main" id="{A658BEF7-B7E8-420E-9570-563189FE9708}"/>
                </a:ext>
              </a:extLst>
            </p:cNvPr>
            <p:cNvSpPr/>
            <p:nvPr/>
          </p:nvSpPr>
          <p:spPr>
            <a:xfrm flipV="1">
              <a:off x="5431301" y="4927893"/>
              <a:ext cx="122755" cy="10582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4690000" y="2828499"/>
            <a:ext cx="375450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itchFamily="34" charset="0"/>
              <a:buChar char="•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LCD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는 원하는 내용 출력이 가능</a:t>
            </a: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EX)   GO / STOP / READY TO STOP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등과 같은 영어 문장만 출력이 가능</a:t>
            </a: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Arial" pitchFamily="34" charset="0"/>
              <a:buChar char="•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Arial" pitchFamily="34" charset="0"/>
              <a:buChar char="•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는 초록색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3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개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/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주황색</a:t>
            </a:r>
            <a:r>
              <a:rPr lang="en-US" altLang="ko-KR" sz="1000" b="1" dirty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3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개</a:t>
            </a:r>
            <a:r>
              <a:rPr lang="en-US" altLang="ko-KR" sz="1000" b="1" dirty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/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빨간색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2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개를 동시에 키는 방식을 몰라 여러 시도를 해보던 중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각 색깔 별로 위치를 더하여 입력하였더니 출력으로 원하는 결과가 나옴</a:t>
            </a: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EX)  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주황색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3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개만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LED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출력으로 내고 싶다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 </a:t>
            </a:r>
          </a:p>
          <a:p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▶ 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PORTB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en-US" altLang="ko-KR" sz="1000" b="1" dirty="0">
                <a:latin typeface="나눔스퀘어_ac Bold" pitchFamily="50" charset="-127"/>
                <a:ea typeface="나눔스퀘어_ac Bold" pitchFamily="50" charset="-127"/>
              </a:rPr>
              <a:t>=</a:t>
            </a:r>
            <a:r>
              <a:rPr lang="ko-KR" altLang="en-US" sz="1000" b="1" dirty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en-US" altLang="ko-KR" sz="1000" b="1" dirty="0">
                <a:latin typeface="나눔스퀘어_ac Bold" pitchFamily="50" charset="-127"/>
                <a:ea typeface="나눔스퀘어_ac Bold" pitchFamily="50" charset="-127"/>
              </a:rPr>
              <a:t>~(0x1C);</a:t>
            </a:r>
            <a:r>
              <a:rPr lang="ko-KR" altLang="en-US" sz="1000" b="1" dirty="0">
                <a:latin typeface="나눔스퀘어_ac Bold" pitchFamily="50" charset="-127"/>
                <a:ea typeface="나눔스퀘어_ac Bold" pitchFamily="50" charset="-127"/>
              </a:rPr>
              <a:t>  </a:t>
            </a:r>
            <a:r>
              <a:rPr lang="en-US" altLang="ko-KR" sz="1000" b="1" dirty="0">
                <a:latin typeface="나눔스퀘어_ac Bold" pitchFamily="50" charset="-127"/>
                <a:ea typeface="나눔스퀘어_ac Bold" pitchFamily="50" charset="-127"/>
              </a:rPr>
              <a:t>//0x10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+ 0x08  + 0x04  = 0x(1 , 12)             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▶ 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0x1C</a:t>
            </a:r>
          </a:p>
          <a:p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Arial" pitchFamily="34" charset="0"/>
              <a:buChar char="•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FND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카운트 시간이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1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초씩 감소하도록 설정</a:t>
            </a: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Arial" pitchFamily="34" charset="0"/>
              <a:buChar char="•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Arial" pitchFamily="34" charset="0"/>
              <a:buChar char="•"/>
            </a:pP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외부 인터럽트에 대해서 </a:t>
            </a:r>
            <a:r>
              <a:rPr lang="ko-KR" altLang="en-US" sz="1000" b="1" dirty="0" err="1" smtClean="0">
                <a:latin typeface="나눔스퀘어_ac Bold" pitchFamily="50" charset="-127"/>
                <a:ea typeface="나눔스퀘어_ac Bold" pitchFamily="50" charset="-127"/>
              </a:rPr>
              <a:t>블로그와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en-US" altLang="ko-KR" sz="1000" b="1" dirty="0" err="1" smtClean="0">
                <a:latin typeface="나눔스퀘어_ac Bold" pitchFamily="50" charset="-127"/>
                <a:ea typeface="나눔스퀘어_ac Bold" pitchFamily="50" charset="-127"/>
              </a:rPr>
              <a:t>Github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를 통해 학습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[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이론적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]</a:t>
            </a:r>
          </a:p>
          <a:p>
            <a:pPr marL="171450" indent="-171450">
              <a:buFont typeface="Arial" pitchFamily="34" charset="0"/>
              <a:buChar char="•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Arial" pitchFamily="34" charset="0"/>
              <a:buChar char="•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ISR(Int4_vect)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을 이용하여 버튼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4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번을 제어</a:t>
            </a: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EX)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버튼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4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번을 눌렀을 때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초기상태로 돌아감</a:t>
            </a: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Arial" pitchFamily="34" charset="0"/>
              <a:buChar char="•"/>
            </a:pP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Arial" pitchFamily="34" charset="0"/>
              <a:buChar char="•"/>
            </a:pPr>
            <a:r>
              <a:rPr lang="en-US" altLang="ko-KR" sz="1000" dirty="0" err="1">
                <a:latin typeface="나눔스퀘어_ac Bold" pitchFamily="50" charset="-127"/>
                <a:ea typeface="나눔스퀘어_ac Bold" pitchFamily="50" charset="-127"/>
              </a:rPr>
              <a:t>int</a:t>
            </a:r>
            <a:r>
              <a:rPr lang="en-US" altLang="ko-KR" sz="1000" dirty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en-US" altLang="ko-KR" sz="1000" dirty="0" smtClean="0">
                <a:latin typeface="나눔스퀘어_ac Bold" pitchFamily="50" charset="-127"/>
                <a:ea typeface="나눔스퀘어_ac Bold" pitchFamily="50" charset="-127"/>
              </a:rPr>
              <a:t>main(void)</a:t>
            </a:r>
            <a:r>
              <a:rPr lang="ko-KR" altLang="en-US" sz="1000" dirty="0" smtClean="0">
                <a:latin typeface="나눔스퀘어_ac Bold" pitchFamily="50" charset="-127"/>
                <a:ea typeface="나눔스퀘어_ac Bold" pitchFamily="50" charset="-127"/>
              </a:rPr>
              <a:t>에서 </a:t>
            </a:r>
            <a:r>
              <a:rPr lang="en-US" altLang="ko-KR" sz="1000" dirty="0" smtClean="0">
                <a:latin typeface="나눔스퀘어_ac Bold" pitchFamily="50" charset="-127"/>
                <a:ea typeface="나눔스퀘어_ac Bold" pitchFamily="50" charset="-127"/>
              </a:rPr>
              <a:t>while(1) </a:t>
            </a:r>
            <a:r>
              <a:rPr lang="ko-KR" altLang="en-US" sz="1000" dirty="0" smtClean="0">
                <a:latin typeface="나눔스퀘어_ac Bold" pitchFamily="50" charset="-127"/>
                <a:ea typeface="나눔스퀘어_ac Bold" pitchFamily="50" charset="-127"/>
              </a:rPr>
              <a:t>부분에 </a:t>
            </a:r>
            <a:r>
              <a:rPr lang="en-US" altLang="ko-KR" sz="1000" dirty="0" smtClean="0">
                <a:latin typeface="나눔스퀘어_ac Bold" pitchFamily="50" charset="-127"/>
                <a:ea typeface="나눔스퀘어_ac Bold" pitchFamily="50" charset="-127"/>
              </a:rPr>
              <a:t>LCD / LED / FND </a:t>
            </a:r>
            <a:r>
              <a:rPr lang="ko-KR" altLang="en-US" sz="1000" dirty="0" smtClean="0">
                <a:latin typeface="나눔스퀘어_ac Bold" pitchFamily="50" charset="-127"/>
                <a:ea typeface="나눔스퀘어_ac Bold" pitchFamily="50" charset="-127"/>
              </a:rPr>
              <a:t>코드를 작성하였더니 각 코드의 반복을 탈출 할 수 없어</a:t>
            </a:r>
            <a:r>
              <a:rPr lang="en-US" altLang="ko-KR" sz="1000" dirty="0" smtClean="0">
                <a:latin typeface="나눔스퀘어_ac Bold" pitchFamily="50" charset="-127"/>
                <a:ea typeface="나눔스퀘어_ac Bold" pitchFamily="50" charset="-127"/>
              </a:rPr>
              <a:t>, void </a:t>
            </a:r>
            <a:r>
              <a:rPr lang="ko-KR" altLang="en-US" sz="1000" dirty="0" smtClean="0">
                <a:latin typeface="나눔스퀘어_ac Bold" pitchFamily="50" charset="-127"/>
                <a:ea typeface="나눔스퀘어_ac Bold" pitchFamily="50" charset="-127"/>
              </a:rPr>
              <a:t>문으로 따로 설정하여 </a:t>
            </a:r>
            <a:r>
              <a:rPr lang="en-US" altLang="ko-KR" sz="1000" dirty="0" smtClean="0">
                <a:latin typeface="나눔스퀘어_ac Bold" pitchFamily="50" charset="-127"/>
                <a:ea typeface="나눔스퀘어_ac Bold" pitchFamily="50" charset="-127"/>
              </a:rPr>
              <a:t>while</a:t>
            </a:r>
            <a:r>
              <a:rPr lang="ko-KR" altLang="en-US" sz="1000" dirty="0" smtClean="0">
                <a:latin typeface="나눔스퀘어_ac Bold" pitchFamily="50" charset="-127"/>
                <a:ea typeface="나눔스퀘어_ac Bold" pitchFamily="50" charset="-127"/>
              </a:rPr>
              <a:t>문에 적절히 사용 </a:t>
            </a: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Arial" pitchFamily="34" charset="0"/>
              <a:buChar char="•"/>
            </a:pP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312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555971" y="1769570"/>
            <a:ext cx="793034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555971" y="1184795"/>
            <a:ext cx="40831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LED </a:t>
            </a:r>
            <a:r>
              <a:rPr lang="ko-KR" altLang="en-US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신호등 작품구현</a:t>
            </a:r>
            <a:endParaRPr lang="ko-KR" altLang="en-US" sz="3200" b="1" dirty="0">
              <a:solidFill>
                <a:schemeClr val="accent3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10" name="갈매기형 수장 9"/>
          <p:cNvSpPr/>
          <p:nvPr/>
        </p:nvSpPr>
        <p:spPr>
          <a:xfrm>
            <a:off x="619920" y="1975450"/>
            <a:ext cx="2052000" cy="720000"/>
          </a:xfrm>
          <a:prstGeom prst="chevron">
            <a:avLst/>
          </a:prstGeom>
          <a:solidFill>
            <a:srgbClr val="F094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36320" y="2150784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핵</a:t>
            </a:r>
            <a:r>
              <a:rPr lang="ko-KR" altLang="en-US" dirty="0">
                <a:solidFill>
                  <a:schemeClr val="bg1"/>
                </a:solidFill>
              </a:rPr>
              <a:t>심</a:t>
            </a:r>
            <a:r>
              <a:rPr lang="ko-KR" altLang="en-US" dirty="0" smtClean="0">
                <a:solidFill>
                  <a:schemeClr val="bg1"/>
                </a:solidFill>
              </a:rPr>
              <a:t>코드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31" y="3798570"/>
            <a:ext cx="1990725" cy="140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31" y="5664518"/>
            <a:ext cx="1952625" cy="84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040" y="1882140"/>
            <a:ext cx="3645133" cy="4815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20" y="3114675"/>
            <a:ext cx="4114800" cy="209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244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606831" y="2432511"/>
            <a:ext cx="793034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606831" y="1847735"/>
            <a:ext cx="5048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LED </a:t>
            </a:r>
            <a:r>
              <a:rPr lang="ko-KR" altLang="en-US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신호등 개발 실패사항</a:t>
            </a:r>
            <a:endParaRPr lang="ko-KR" altLang="en-US" sz="3200" b="1" dirty="0">
              <a:solidFill>
                <a:schemeClr val="accent3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10" name="갈매기형 수장 9"/>
          <p:cNvSpPr/>
          <p:nvPr/>
        </p:nvSpPr>
        <p:spPr>
          <a:xfrm>
            <a:off x="606831" y="2882230"/>
            <a:ext cx="2052000" cy="720000"/>
          </a:xfrm>
          <a:prstGeom prst="chevron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36320" y="30861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실패사</a:t>
            </a:r>
            <a:r>
              <a:rPr lang="ko-KR" altLang="en-US" dirty="0">
                <a:solidFill>
                  <a:schemeClr val="bg1"/>
                </a:solidFill>
              </a:rPr>
              <a:t>항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807860" y="2588770"/>
            <a:ext cx="480452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의 색을 조금 더 제어하고 싶었다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 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예를 들어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같은 색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만을 빠른 시간 내에 꺼졌다 </a:t>
            </a:r>
            <a:r>
              <a:rPr lang="ko-KR" altLang="en-US" sz="1000" b="1" dirty="0" err="1" smtClean="0">
                <a:latin typeface="나눔스퀘어_ac Bold" pitchFamily="50" charset="-127"/>
                <a:ea typeface="나눔스퀘어_ac Bold" pitchFamily="50" charset="-127"/>
              </a:rPr>
              <a:t>켜졌다를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 반복하고 싶었지만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, for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문을 써도 제어가 되지 않았습니다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제가 일일이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delay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값을 설정하였더니 가능하기는 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FND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의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4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자리 수를 제어하여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00.00 </a:t>
            </a:r>
            <a:r>
              <a:rPr lang="ko-KR" altLang="en-US" sz="1000" b="1" dirty="0" err="1" smtClean="0">
                <a:latin typeface="나눔스퀘어_ac Bold" pitchFamily="50" charset="-127"/>
                <a:ea typeface="나눔스퀘어_ac Bold" pitchFamily="50" charset="-127"/>
              </a:rPr>
              <a:t>스탑워치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 처럼 감소하는 타이머를 만들고 싶었다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FND</a:t>
            </a:r>
            <a:r>
              <a:rPr lang="ko-KR" altLang="en-US" sz="1000" b="1" dirty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카운트가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0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으로 끝나게</a:t>
            </a:r>
            <a:r>
              <a:rPr lang="en-US" altLang="ko-KR" sz="1000" b="1" dirty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설정하고 싶었다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 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▶ 현재는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1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로 끝나 다음 숫자로 넘어감</a:t>
            </a: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ISR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버튼을 더 활용하여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5,6,7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번에 더 많은 기능을 주고 싶었으나 시간이 없어 추가하지 못했다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 [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현재는 공백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]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▶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4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번 버튼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RESET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을 설정하는데 시간을 많이 소모함</a:t>
            </a: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</p:txBody>
      </p:sp>
      <p:pic>
        <p:nvPicPr>
          <p:cNvPr id="5" name="스탑워치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3702" y="4767261"/>
            <a:ext cx="3276600" cy="1843087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831" y="4091940"/>
            <a:ext cx="1923009" cy="2518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6559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606831" y="2432511"/>
            <a:ext cx="793034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617246" y="1847734"/>
            <a:ext cx="40831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LED </a:t>
            </a:r>
            <a:r>
              <a:rPr lang="ko-KR" altLang="en-US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신호등 구현사진</a:t>
            </a:r>
            <a:endParaRPr lang="ko-KR" altLang="en-US" sz="3200" b="1" dirty="0">
              <a:solidFill>
                <a:schemeClr val="accent3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10" name="갈매기형 수장 9"/>
          <p:cNvSpPr/>
          <p:nvPr/>
        </p:nvSpPr>
        <p:spPr>
          <a:xfrm>
            <a:off x="617246" y="2552636"/>
            <a:ext cx="2052000" cy="720000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36320" y="272797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구현사</a:t>
            </a:r>
            <a:r>
              <a:rPr lang="ko-KR" altLang="en-US" dirty="0">
                <a:solidFill>
                  <a:schemeClr val="bg1"/>
                </a:solidFill>
              </a:rPr>
              <a:t>진</a:t>
            </a:r>
          </a:p>
        </p:txBody>
      </p:sp>
      <p:pic>
        <p:nvPicPr>
          <p:cNvPr id="1028" name="Picture 4" descr="C:\Users\jhanf\OneDrive\바탕 화면\주황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0511" y="3395628"/>
            <a:ext cx="2209800" cy="294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jhanf\OneDrive\바탕 화면\빨강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172" y="3395628"/>
            <a:ext cx="2164398" cy="294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95600" y="4868828"/>
            <a:ext cx="2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▶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54040" y="4836562"/>
            <a:ext cx="2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▶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4420" y="64389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초록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913911" y="64389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주</a:t>
            </a:r>
            <a:r>
              <a:rPr lang="ko-KR" altLang="en-US" dirty="0"/>
              <a:t>황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41871" y="64389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빨</a:t>
            </a:r>
            <a:r>
              <a:rPr lang="ko-KR" altLang="en-US" dirty="0"/>
              <a:t>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95600" y="2667000"/>
            <a:ext cx="478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각 색 </a:t>
            </a:r>
            <a:r>
              <a:rPr lang="en-US" altLang="ko-KR" dirty="0" smtClean="0"/>
              <a:t>LED</a:t>
            </a:r>
            <a:r>
              <a:rPr lang="ko-KR" altLang="en-US" dirty="0" smtClean="0"/>
              <a:t>에 맞게 </a:t>
            </a:r>
            <a:r>
              <a:rPr lang="en-US" altLang="ko-KR" dirty="0" smtClean="0"/>
              <a:t>FND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가 동작하고 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68" y="3395627"/>
            <a:ext cx="2209800" cy="2923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058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657402" y="1708611"/>
            <a:ext cx="793034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617246" y="1062874"/>
            <a:ext cx="40831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LED </a:t>
            </a:r>
            <a:r>
              <a:rPr lang="ko-KR" altLang="en-US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신호등 동작영</a:t>
            </a:r>
            <a:r>
              <a:rPr lang="ko-KR" altLang="en-US" sz="3200" b="1" dirty="0">
                <a:solidFill>
                  <a:schemeClr val="accent3">
                    <a:lumMod val="50000"/>
                  </a:schemeClr>
                </a:solidFill>
                <a:latin typeface="+mj-ea"/>
              </a:rPr>
              <a:t>상</a:t>
            </a:r>
          </a:p>
        </p:txBody>
      </p:sp>
      <p:sp>
        <p:nvSpPr>
          <p:cNvPr id="10" name="갈매기형 수장 9"/>
          <p:cNvSpPr/>
          <p:nvPr/>
        </p:nvSpPr>
        <p:spPr>
          <a:xfrm>
            <a:off x="624866" y="1832636"/>
            <a:ext cx="2052000" cy="720000"/>
          </a:xfrm>
          <a:prstGeom prst="chevro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4420" y="200797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동작 영상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421888" y="403098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버튼</a:t>
            </a:r>
            <a:endParaRPr lang="ko-KR" altLang="en-US" dirty="0"/>
          </a:p>
        </p:txBody>
      </p:sp>
      <p:pic>
        <p:nvPicPr>
          <p:cNvPr id="6" name="동작동영상1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5400000">
            <a:off x="102727" y="3177730"/>
            <a:ext cx="4000511" cy="2891161"/>
          </a:xfrm>
          <a:prstGeom prst="rect">
            <a:avLst/>
          </a:prstGeom>
        </p:spPr>
      </p:pic>
      <p:pic>
        <p:nvPicPr>
          <p:cNvPr id="7" name="동작동영상2_버튼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 rot="5400000">
            <a:off x="4122220" y="3088198"/>
            <a:ext cx="4070930" cy="30702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88920" y="2007970"/>
            <a:ext cx="478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따로 첨부해뒀습니다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674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606831" y="2432511"/>
            <a:ext cx="7930342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606831" y="1847734"/>
            <a:ext cx="61574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altLang="ko-KR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LED </a:t>
            </a:r>
            <a:r>
              <a:rPr lang="ko-KR" altLang="en-US" sz="3200" b="1" dirty="0" smtClean="0">
                <a:solidFill>
                  <a:schemeClr val="accent3">
                    <a:lumMod val="50000"/>
                  </a:schemeClr>
                </a:solidFill>
                <a:latin typeface="+mj-ea"/>
              </a:rPr>
              <a:t>신호등 기대 효과 및 마무리</a:t>
            </a:r>
            <a:endParaRPr lang="ko-KR" altLang="en-US" sz="3200" b="1" dirty="0">
              <a:solidFill>
                <a:schemeClr val="accent3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10" name="갈매기형 수장 9"/>
          <p:cNvSpPr/>
          <p:nvPr/>
        </p:nvSpPr>
        <p:spPr>
          <a:xfrm>
            <a:off x="606831" y="2882230"/>
            <a:ext cx="2052000" cy="720000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36320" y="30861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기대효과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807860" y="2588770"/>
            <a:ext cx="480452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LED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와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FND, LCD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를 활용하여 시각적인 부분에서 생각을 많이 하게 되었다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                        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초록색 불에서만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남은 시간이 표시되는 일반적인 신호등과는 다르게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주황색 불과 빨간색 불에서도 남은 시간이 표시되므로 운전자나 보행자가 준비할 수 있는 여유가 생겨 사고를 미연에 방지 할 수 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시각적인 효과가 충분하기 때문에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청각적인 효과를 더 할 수 있게 된다면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청각 장애인이나 시각 장애인들에게도 유용하게 쓰일 수 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색맹이 있는 사람에게도 유용하게 쓰일 수 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000" b="1" dirty="0" smtClean="0">
              <a:latin typeface="나눔스퀘어_ac Bold" pitchFamily="50" charset="-127"/>
              <a:ea typeface="나눔스퀘어_ac Bold" pitchFamily="50" charset="-127"/>
            </a:endParaRPr>
          </a:p>
        </p:txBody>
      </p:sp>
      <p:sp>
        <p:nvSpPr>
          <p:cNvPr id="7" name="갈매기형 수장 6"/>
          <p:cNvSpPr/>
          <p:nvPr/>
        </p:nvSpPr>
        <p:spPr>
          <a:xfrm>
            <a:off x="619920" y="4680550"/>
            <a:ext cx="2052000" cy="720000"/>
          </a:xfrm>
          <a:prstGeom prst="chevron">
            <a:avLst/>
          </a:prstGeom>
          <a:solidFill>
            <a:srgbClr val="9BA8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23231" y="4855884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마무리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60260" y="4678520"/>
            <a:ext cx="48045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l"/>
            </a:pP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배운 내용의 코딩을 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90%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이상 사용했다고 생각하고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추가적으로 필요한 부분만 기본적인 내용들을 참고해가며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(</a:t>
            </a:r>
            <a:r>
              <a:rPr lang="ko-KR" altLang="en-US" sz="1000" b="1" dirty="0" err="1" smtClean="0">
                <a:latin typeface="나눔스퀘어_ac Bold" pitchFamily="50" charset="-127"/>
                <a:ea typeface="나눔스퀘어_ac Bold" pitchFamily="50" charset="-127"/>
              </a:rPr>
              <a:t>유튜브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 강의나 </a:t>
            </a:r>
            <a:r>
              <a:rPr lang="ko-KR" altLang="en-US" sz="1000" b="1" dirty="0" err="1" smtClean="0">
                <a:latin typeface="나눔스퀘어_ac Bold" pitchFamily="50" charset="-127"/>
                <a:ea typeface="나눔스퀘어_ac Bold" pitchFamily="50" charset="-127"/>
              </a:rPr>
              <a:t>블로그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)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코딩을 진행하였습니다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 [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이론적인 부분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]</a:t>
            </a:r>
          </a:p>
          <a:p>
            <a:pPr marL="171450" indent="-171450">
              <a:buFont typeface="Wingdings" pitchFamily="2" charset="2"/>
              <a:buChar char="l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Wingdings" pitchFamily="2" charset="2"/>
              <a:buChar char="l"/>
            </a:pP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ATMEGA128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자체의 한계로 코드를 수정하거나 첨삭 할 때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, </a:t>
            </a:r>
            <a:r>
              <a:rPr lang="ko-KR" altLang="en-US" sz="1000" b="1" dirty="0" smtClean="0">
                <a:latin typeface="나눔스퀘어_ac Bold" pitchFamily="50" charset="-127"/>
                <a:ea typeface="나눔스퀘어_ac Bold" pitchFamily="50" charset="-127"/>
              </a:rPr>
              <a:t>업로드 하는 시간이 오래 걸리거나 업로드 시 오류가 발생하면 연결이 끊어지는 점에서 시간을 너무 많이 소모했습니다</a:t>
            </a:r>
            <a:r>
              <a:rPr lang="en-US" altLang="ko-KR" sz="1000" b="1" dirty="0" smtClean="0">
                <a:latin typeface="나눔스퀘어_ac Bold" pitchFamily="50" charset="-127"/>
                <a:ea typeface="나눔스퀘어_ac Bold" pitchFamily="50" charset="-127"/>
              </a:rPr>
              <a:t>.</a:t>
            </a:r>
          </a:p>
          <a:p>
            <a:pPr marL="171450" indent="-171450">
              <a:buFont typeface="Wingdings" pitchFamily="2" charset="2"/>
              <a:buChar char="l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  <a:p>
            <a:pPr marL="171450" indent="-171450">
              <a:buFont typeface="Wingdings" pitchFamily="2" charset="2"/>
              <a:buChar char="l"/>
            </a:pPr>
            <a:endParaRPr lang="en-US" altLang="ko-KR" sz="1000" b="1" dirty="0">
              <a:latin typeface="나눔스퀘어_ac Bold" pitchFamily="50" charset="-127"/>
              <a:ea typeface="나눔스퀘어_ac 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288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207</TotalTime>
  <Words>643</Words>
  <Application>Microsoft Office PowerPoint</Application>
  <PresentationFormat>화면 슬라이드 쇼(4:3)</PresentationFormat>
  <Paragraphs>89</Paragraphs>
  <Slides>10</Slides>
  <Notes>0</Notes>
  <HiddenSlides>0</HiddenSlides>
  <MMClips>3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1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fourstec</dc:creator>
  <cp:lastModifiedBy>최성훈</cp:lastModifiedBy>
  <cp:revision>29</cp:revision>
  <dcterms:created xsi:type="dcterms:W3CDTF">2019-11-26T08:14:38Z</dcterms:created>
  <dcterms:modified xsi:type="dcterms:W3CDTF">2021-12-26T05:57:43Z</dcterms:modified>
</cp:coreProperties>
</file>

<file path=docProps/thumbnail.jpeg>
</file>